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7" r:id="rId2"/>
    <p:sldId id="320" r:id="rId3"/>
    <p:sldId id="325" r:id="rId4"/>
    <p:sldId id="324" r:id="rId5"/>
    <p:sldId id="323" r:id="rId6"/>
    <p:sldId id="328" r:id="rId7"/>
    <p:sldId id="326" r:id="rId8"/>
    <p:sldId id="318" r:id="rId9"/>
    <p:sldId id="327" r:id="rId10"/>
    <p:sldId id="322" r:id="rId11"/>
    <p:sldId id="321" r:id="rId12"/>
    <p:sldId id="329" r:id="rId13"/>
    <p:sldId id="319" r:id="rId14"/>
    <p:sldId id="306" r:id="rId15"/>
  </p:sldIdLst>
  <p:sldSz cx="12192000" cy="6858000"/>
  <p:notesSz cx="6797675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Panchi" initials="PP" lastIdx="2" clrIdx="0">
    <p:extLst>
      <p:ext uri="{19B8F6BF-5375-455C-9EA6-DF929625EA0E}">
        <p15:presenceInfo xmlns:p15="http://schemas.microsoft.com/office/powerpoint/2012/main" userId="S-1-5-21-1990575877-2398535323-2585923547-17102" providerId="AD"/>
      </p:ext>
    </p:extLst>
  </p:cmAuthor>
  <p:cmAuthor id="2" name="Ramiro Torres" initials="RT" lastIdx="8" clrIdx="1">
    <p:extLst>
      <p:ext uri="{19B8F6BF-5375-455C-9EA6-DF929625EA0E}">
        <p15:presenceInfo xmlns:p15="http://schemas.microsoft.com/office/powerpoint/2012/main" userId="S-1-5-21-1990575877-2398535323-2585923547-17784" providerId="AD"/>
      </p:ext>
    </p:extLst>
  </p:cmAuthor>
  <p:cmAuthor id="3" name="Diego Molina" initials="DM" lastIdx="3" clrIdx="2">
    <p:extLst>
      <p:ext uri="{19B8F6BF-5375-455C-9EA6-DF929625EA0E}">
        <p15:presenceInfo xmlns:p15="http://schemas.microsoft.com/office/powerpoint/2012/main" userId="S-1-5-21-1990575877-2398535323-2585923547-18084" providerId="AD"/>
      </p:ext>
    </p:extLst>
  </p:cmAuthor>
  <p:cmAuthor id="4" name="Carolina Lozano" initials="CL" lastIdx="7" clrIdx="3">
    <p:extLst>
      <p:ext uri="{19B8F6BF-5375-455C-9EA6-DF929625EA0E}">
        <p15:presenceInfo xmlns:p15="http://schemas.microsoft.com/office/powerpoint/2012/main" userId="S-1-5-21-1990575877-2398535323-2585923547-17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56-B243-9AEA-13323EE25C1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56-B243-9AEA-13323EE25C13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56-B243-9AEA-13323EE25C13}"/>
              </c:ext>
            </c:extLst>
          </c:dPt>
          <c:dLbls>
            <c:dLbl>
              <c:idx val="0"/>
              <c:layout>
                <c:manualLayout>
                  <c:x val="-0.14589334140872964"/>
                  <c:y val="-4.10472156150688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56-B243-9AEA-13323EE25C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366920174707006E-2"/>
                  <c:y val="-8.67727269503294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56-B243-9AEA-13323EE25C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95080722375372"/>
                  <c:y val="6.51158434137331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256-B243-9AEA-13323EE25C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Resueltos o archivados</c:v>
                </c:pt>
                <c:pt idx="1">
                  <c:v>Desistió del trámite</c:v>
                </c:pt>
                <c:pt idx="2">
                  <c:v>En fase de investigación</c:v>
                </c:pt>
              </c:strCache>
            </c:strRef>
          </c:cat>
          <c:val>
            <c:numRef>
              <c:f>Hoja1!$B$2:$B$4</c:f>
              <c:numCache>
                <c:formatCode>0</c:formatCode>
                <c:ptCount val="3"/>
                <c:pt idx="0">
                  <c:v>20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256-B243-9AEA-13323EE25C1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456939650753883"/>
          <c:y val="0.24595535821943557"/>
          <c:w val="0.25624999999999998"/>
          <c:h val="0.44466234954499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BC-A34B-883B-FA7026F8A068}"/>
              </c:ext>
            </c:extLst>
          </c:dPt>
          <c:dPt>
            <c:idx val="1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BC-A34B-883B-FA7026F8A068}"/>
              </c:ext>
            </c:extLst>
          </c:dPt>
          <c:dPt>
            <c:idx val="2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BC-A34B-883B-FA7026F8A068}"/>
              </c:ext>
            </c:extLst>
          </c:dPt>
          <c:dPt>
            <c:idx val="3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BC-A34B-883B-FA7026F8A068}"/>
              </c:ext>
            </c:extLst>
          </c:dPt>
          <c:dLbls>
            <c:dLbl>
              <c:idx val="0"/>
              <c:layout>
                <c:manualLayout>
                  <c:x val="-0.11953947553178436"/>
                  <c:y val="0.115264520010530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6BC-A34B-883B-FA7026F8A0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620602276448317E-3"/>
                  <c:y val="-0.211292245160552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6BC-A34B-883B-FA7026F8A0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95073805350209"/>
                  <c:y val="-1.1715348673425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6BC-A34B-883B-FA7026F8A0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608246245053389E-2"/>
                  <c:y val="0.150575104909830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6BC-A34B-883B-FA7026F8A068}"/>
                </c:ext>
                <c:ext xmlns:c15="http://schemas.microsoft.com/office/drawing/2012/chart" uri="{CE6537A1-D6FC-4f65-9D91-7224C49458BB}">
                  <c15:layout>
                    <c:manualLayout>
                      <c:w val="3.6796496416398115E-2"/>
                      <c:h val="8.263620498644380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Activos</c:v>
                </c:pt>
                <c:pt idx="1">
                  <c:v>Archivados </c:v>
                </c:pt>
                <c:pt idx="2">
                  <c:v>Compromiso de Cese</c:v>
                </c:pt>
                <c:pt idx="3">
                  <c:v>Resolución CRPI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6BC-A34B-883B-FA7026F8A06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456939650753883"/>
          <c:y val="0.24595535821943557"/>
          <c:w val="0.25624999999999998"/>
          <c:h val="0.44466234954499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5">
              <a:lumMod val="75000"/>
            </a:schemeClr>
          </a:solidFill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Casos investigados por presunta conducta desleal y/o falsemaniento de regimen de competencia conforme LORCPM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70-BD41-87BB-B751BCCAFD88}"/>
              </c:ext>
            </c:extLst>
          </c:dPt>
          <c:dPt>
            <c:idx val="1"/>
            <c:bubble3D val="0"/>
            <c:spPr>
              <a:solidFill>
                <a:schemeClr val="accent5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70-BD41-87BB-B751BCCAFD88}"/>
              </c:ext>
            </c:extLst>
          </c:dPt>
          <c:dPt>
            <c:idx val="2"/>
            <c:bubble3D val="0"/>
            <c:spPr>
              <a:solidFill>
                <a:schemeClr val="accent5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70-BD41-87BB-B751BCCAFD88}"/>
              </c:ext>
            </c:extLst>
          </c:dPt>
          <c:dPt>
            <c:idx val="3"/>
            <c:bubble3D val="0"/>
            <c:spPr>
              <a:solidFill>
                <a:schemeClr val="accent5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70-BD41-87BB-B751BCCAFD88}"/>
              </c:ext>
            </c:extLst>
          </c:dPt>
          <c:dPt>
            <c:idx val="4"/>
            <c:bubble3D val="0"/>
            <c:spPr>
              <a:solidFill>
                <a:schemeClr val="accent5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570-BD41-87BB-B751BCCAFD88}"/>
              </c:ext>
            </c:extLst>
          </c:dPt>
          <c:dPt>
            <c:idx val="5"/>
            <c:bubble3D val="0"/>
            <c:spPr>
              <a:solidFill>
                <a:schemeClr val="accent5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570-BD41-87BB-B751BCCAFD8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Hoja1!$A$2:$A$7</c:f>
              <c:strCache>
                <c:ptCount val="6"/>
                <c:pt idx="0">
                  <c:v>Investigación formal </c:v>
                </c:pt>
                <c:pt idx="1">
                  <c:v>Preliminar</c:v>
                </c:pt>
                <c:pt idx="2">
                  <c:v>Remitido CRPI</c:v>
                </c:pt>
                <c:pt idx="3">
                  <c:v>Archivo a la espera de recurso</c:v>
                </c:pt>
                <c:pt idx="4">
                  <c:v>Reposición</c:v>
                </c:pt>
                <c:pt idx="5">
                  <c:v>Seguimiento CRPI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0.6</c:v>
                </c:pt>
                <c:pt idx="1">
                  <c:v>0.15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570-BD41-87BB-B751BCCAFD8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210207588341748"/>
          <c:y val="0.25049898807115306"/>
          <c:w val="0.25624999999999998"/>
          <c:h val="0.44466234954499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8F-1B45-B2B6-52F675EFA8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8F-1B45-B2B6-52F675EFA8A4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8F-1B45-B2B6-52F675EFA8A4}"/>
              </c:ext>
            </c:extLst>
          </c:dPt>
          <c:dLbls>
            <c:dLbl>
              <c:idx val="0"/>
              <c:layout>
                <c:manualLayout>
                  <c:x val="-6.8588668169690253E-2"/>
                  <c:y val="0.147056737425906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8F-1B45-B2B6-52F675EFA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8466733466684355E-2"/>
                  <c:y val="-0.235136408222085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8F-1B45-B2B6-52F675EFA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944604727288675E-2"/>
                  <c:y val="0.136648332598329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8F-1B45-B2B6-52F675EFA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Preliminar</c:v>
                </c:pt>
                <c:pt idx="1">
                  <c:v>Investigación formal</c:v>
                </c:pt>
                <c:pt idx="2">
                  <c:v>Prueba</c:v>
                </c:pt>
              </c:strCache>
            </c:strRef>
          </c:cat>
          <c:val>
            <c:numRef>
              <c:f>Hoja1!$B$2:$B$4</c:f>
              <c:numCache>
                <c:formatCode>0</c:formatCode>
                <c:ptCount val="3"/>
                <c:pt idx="0">
                  <c:v>2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8F-1B45-B2B6-52F675EFA8A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443711116807667"/>
          <c:y val="0.39637656337811922"/>
          <c:w val="0.20529924365096633"/>
          <c:h val="0.37842856326296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5D1F-836D-48E1-AB48-9320504B2647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4713B-0094-4E25-BD87-3A0D5D8056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296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vital que este</a:t>
            </a:r>
            <a:r>
              <a:rPr lang="es-ES_tradnl" baseline="0" dirty="0"/>
              <a:t> proyecto (la institución no cuenta con este SGAS y tiene un inicio y un fin la certificación, luego se convertirá en un proceso mas de la SCPM) esté alineado a un objetivo / estrategia del PEI. Que yo recuerde no hay algo sobre este tema. Debería actualizarse el PEI.</a:t>
            </a:r>
          </a:p>
          <a:p>
            <a:endParaRPr lang="es-ES_tradnl" baseline="0" dirty="0"/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norma fue adoptada por los gobiernos de Singapur y Perú para sus sistemas de gestión contra el soborno, y formó la base para el "Estándar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un estándar oficial contra el soborno publicado por la ciudad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China , en junio de 2017.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2427-4E95-4AC9-AED4-E2BE6E49663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406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vital que este</a:t>
            </a:r>
            <a:r>
              <a:rPr lang="es-ES_tradnl" baseline="0" dirty="0"/>
              <a:t> proyecto (la institución no cuenta con este SGAS y tiene un inicio y un fin la certificación, luego se convertirá en un proceso mas de la SCPM) esté alineado a un objetivo / estrategia del PEI. Que yo recuerde no hay algo sobre este tema. Debería actualizarse el PEI.</a:t>
            </a:r>
          </a:p>
          <a:p>
            <a:endParaRPr lang="es-ES_tradnl" baseline="0" dirty="0"/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norma fue adoptada por los gobiernos de Singapur y Perú para sus sistemas de gestión contra el soborno, y formó la base para el "Estándar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un estándar oficial contra el soborno publicado por la ciudad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China , en junio de 2017.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2427-4E95-4AC9-AED4-E2BE6E49663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14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vital que este</a:t>
            </a:r>
            <a:r>
              <a:rPr lang="es-ES_tradnl" baseline="0" dirty="0"/>
              <a:t> proyecto (la institución no cuenta con este SGAS y tiene un inicio y un fin la certificación, luego se convertirá en un proceso mas de la SCPM) esté alineado a un objetivo / estrategia del PEI. Que yo recuerde no hay algo sobre este tema. Debería actualizarse el PEI.</a:t>
            </a:r>
          </a:p>
          <a:p>
            <a:endParaRPr lang="es-ES_tradnl" baseline="0" dirty="0"/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norma fue adoptada por los gobiernos de Singapur y Perú para sus sistemas de gestión contra el soborno, y formó la base para el "Estándar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un estándar oficial contra el soborno publicado por la ciudad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China , en junio de 2017.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2427-4E95-4AC9-AED4-E2BE6E49663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201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vital que este</a:t>
            </a:r>
            <a:r>
              <a:rPr lang="es-ES_tradnl" baseline="0" dirty="0"/>
              <a:t> proyecto (la institución no cuenta con este SGAS y tiene un inicio y un fin la certificación, luego se convertirá en un proceso mas de la SCPM) esté alineado a un objetivo / estrategia del PEI. Que yo recuerde no hay algo sobre este tema. Debería actualizarse el PEI.</a:t>
            </a:r>
          </a:p>
          <a:p>
            <a:endParaRPr lang="es-ES_tradnl" baseline="0" dirty="0"/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norma fue adoptada por los gobiernos de Singapur y Perú para sus sistemas de gestión contra el soborno, y formó la base para el "Estándar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un estándar oficial contra el soborno publicado por la ciudad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China , en junio de 2017.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2427-4E95-4AC9-AED4-E2BE6E49663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3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vital que este</a:t>
            </a:r>
            <a:r>
              <a:rPr lang="es-ES_tradnl" baseline="0" dirty="0"/>
              <a:t> proyecto (la institución no cuenta con este SGAS y tiene un inicio y un fin la certificación, luego se convertirá en un proceso mas de la SCPM) esté alineado a un objetivo / estrategia del PEI. Que yo recuerde no hay algo sobre este tema. Debería actualizarse el PEI.</a:t>
            </a:r>
          </a:p>
          <a:p>
            <a:endParaRPr lang="es-ES_tradnl" baseline="0" dirty="0"/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norma fue adoptada por los gobiernos de Singapur y Perú para sus sistemas de gestión contra el soborno, y formó la base para el "Estándar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un estándar oficial contra el soborno publicado por la ciudad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China , en junio de 2017.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2427-4E95-4AC9-AED4-E2BE6E49663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04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vital que este</a:t>
            </a:r>
            <a:r>
              <a:rPr lang="es-ES_tradnl" baseline="0" dirty="0"/>
              <a:t> proyecto (la institución no cuenta con este SGAS y tiene un inicio y un fin la certificación, luego se convertirá en un proceso mas de la SCPM) esté alineado a un objetivo / estrategia del PEI. Que yo recuerde no hay algo sobre este tema. Debería actualizarse el PEI.</a:t>
            </a:r>
          </a:p>
          <a:p>
            <a:endParaRPr lang="es-ES_tradnl" baseline="0" dirty="0"/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norma fue adoptada por los gobiernos de Singapur y Perú para sus sistemas de gestión contra el soborno, y formó la base para el "Estándar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un estándar oficial contra el soborno publicado por la ciudad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China , en junio de 2017.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2427-4E95-4AC9-AED4-E2BE6E49663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6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vital que este</a:t>
            </a:r>
            <a:r>
              <a:rPr lang="es-ES_tradnl" baseline="0" dirty="0"/>
              <a:t> proyecto (la institución no cuenta con este SGAS y tiene un inicio y un fin la certificación, luego se convertirá en un proceso mas de la SCPM) esté alineado a un objetivo / estrategia del PEI. Que yo recuerde no hay algo sobre este tema. Debería actualizarse el PEI.</a:t>
            </a:r>
          </a:p>
          <a:p>
            <a:endParaRPr lang="es-ES_tradnl" baseline="0" dirty="0"/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norma fue adoptada por los gobiernos de Singapur y Perú para sus sistemas de gestión contra el soborno, y formó la base para el "Estándar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un estándar oficial contra el soborno publicado por la ciudad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China , en junio de 2017.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2427-4E95-4AC9-AED4-E2BE6E49663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401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vital que este</a:t>
            </a:r>
            <a:r>
              <a:rPr lang="es-ES_tradnl" baseline="0" dirty="0"/>
              <a:t> proyecto (la institución no cuenta con este SGAS y tiene un inicio y un fin la certificación, luego se convertirá en un proceso mas de la SCPM) esté alineado a un objetivo / estrategia del PEI. Que yo recuerde no hay algo sobre este tema. Debería actualizarse el PEI.</a:t>
            </a:r>
          </a:p>
          <a:p>
            <a:endParaRPr lang="es-ES_tradnl" baseline="0" dirty="0"/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norma fue adoptada por los gobiernos de Singapur y Perú para sus sistemas de gestión contra el soborno, y formó la base para el "Estándar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un estándar oficial contra el soborno publicado por la ciudad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China , en junio de 2017.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2427-4E95-4AC9-AED4-E2BE6E49663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45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vital que este</a:t>
            </a:r>
            <a:r>
              <a:rPr lang="es-ES_tradnl" baseline="0" dirty="0"/>
              <a:t> proyecto (la institución no cuenta con este SGAS y tiene un inicio y un fin la certificación, luego se convertirá en un proceso mas de la SCPM) esté alineado a un objetivo / estrategia del PEI. Que yo recuerde no hay algo sobre este tema. Debería actualizarse el PEI.</a:t>
            </a:r>
          </a:p>
          <a:p>
            <a:endParaRPr lang="es-ES_tradnl" baseline="0" dirty="0"/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norma fue adoptada por los gobiernos de Singapur y Perú para sus sistemas de gestión contra el soborno, y formó la base para el "Estándar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un estándar oficial contra el soborno publicado por la ciudad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China , en junio de 2017.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2427-4E95-4AC9-AED4-E2BE6E49663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11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vital que este</a:t>
            </a:r>
            <a:r>
              <a:rPr lang="es-ES_tradnl" baseline="0" dirty="0"/>
              <a:t> proyecto (la institución no cuenta con este SGAS y tiene un inicio y un fin la certificación, luego se convertirá en un proceso mas de la SCPM) esté alineado a un objetivo / estrategia del PEI. Que yo recuerde no hay algo sobre este tema. Debería actualizarse el PEI.</a:t>
            </a:r>
          </a:p>
          <a:p>
            <a:endParaRPr lang="es-ES_tradnl" baseline="0" dirty="0"/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norma fue adoptada por los gobiernos de Singapur y Perú para sus sistemas de gestión contra el soborno, y formó la base para el "Estándar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un estándar oficial contra el soborno publicado por la ciudad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China , en junio de 2017.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2427-4E95-4AC9-AED4-E2BE6E49663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31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vital que este</a:t>
            </a:r>
            <a:r>
              <a:rPr lang="es-ES_tradnl" baseline="0" dirty="0"/>
              <a:t> proyecto (la institución no cuenta con este SGAS y tiene un inicio y un fin la certificación, luego se convertirá en un proceso mas de la SCPM) esté alineado a un objetivo / estrategia del PEI. Que yo recuerde no hay algo sobre este tema. Debería actualizarse el PEI.</a:t>
            </a:r>
          </a:p>
          <a:p>
            <a:endParaRPr lang="es-ES_tradnl" baseline="0" dirty="0"/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norma fue adoptada por los gobiernos de Singapur y Perú para sus sistemas de gestión contra el soborno, y formó la base para el "Estándar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un estándar oficial contra el soborno publicado por la ciudad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China , en junio de 2017.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2427-4E95-4AC9-AED4-E2BE6E49663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76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vital que este</a:t>
            </a:r>
            <a:r>
              <a:rPr lang="es-ES_tradnl" baseline="0" dirty="0"/>
              <a:t> proyecto (la institución no cuenta con este SGAS y tiene un inicio y un fin la certificación, luego se convertirá en un proceso mas de la SCPM) esté alineado a un objetivo / estrategia del PEI. Que yo recuerde no hay algo sobre este tema. Debería actualizarse el PEI.</a:t>
            </a:r>
          </a:p>
          <a:p>
            <a:endParaRPr lang="es-ES_tradnl" baseline="0" dirty="0"/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norma fue adoptada por los gobiernos de Singapur y Perú para sus sistemas de gestión contra el soborno, y formó la base para el "Estándar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un estándar oficial contra el soborno publicado por la ciudad de </a:t>
            </a:r>
            <a:r>
              <a:rPr lang="es-EC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Shenzhen</a:t>
            </a:r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China , en junio de 2017.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2427-4E95-4AC9-AED4-E2BE6E49663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9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30A-CAB5-4DE1-8E49-E91C9F21A333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C9-28BC-4D49-9E4F-9F0EA92AAE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528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30A-CAB5-4DE1-8E49-E91C9F21A333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C9-28BC-4D49-9E4F-9F0EA92AAE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284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30A-CAB5-4DE1-8E49-E91C9F21A333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C9-28BC-4D49-9E4F-9F0EA92AAE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636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30A-CAB5-4DE1-8E49-E91C9F21A333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C9-28BC-4D49-9E4F-9F0EA92AAEB2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" y="0"/>
            <a:ext cx="12175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30A-CAB5-4DE1-8E49-E91C9F21A333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C9-28BC-4D49-9E4F-9F0EA92AAE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602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30A-CAB5-4DE1-8E49-E91C9F21A333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C9-28BC-4D49-9E4F-9F0EA92AAE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003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30A-CAB5-4DE1-8E49-E91C9F21A333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C9-28BC-4D49-9E4F-9F0EA92AAE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886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30A-CAB5-4DE1-8E49-E91C9F21A333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C9-28BC-4D49-9E4F-9F0EA92AAE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835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30A-CAB5-4DE1-8E49-E91C9F21A333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C9-28BC-4D49-9E4F-9F0EA92AAE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216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30A-CAB5-4DE1-8E49-E91C9F21A333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C9-28BC-4D49-9E4F-9F0EA92AAE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829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30A-CAB5-4DE1-8E49-E91C9F21A333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F2C9-28BC-4D49-9E4F-9F0EA92AAE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873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330A-CAB5-4DE1-8E49-E91C9F21A333}" type="datetimeFigureOut">
              <a:rPr lang="es-EC" smtClean="0"/>
              <a:t>28/03/2022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9F2C9-28BC-4D49-9E4F-9F0EA92AAE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843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52E569D-EE34-F44F-840E-D889B8012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49226" y="1210309"/>
            <a:ext cx="2744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18793" y="314990"/>
            <a:ext cx="917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5">
                    <a:lumMod val="75000"/>
                  </a:schemeClr>
                </a:solidFill>
              </a:rPr>
              <a:t>Procesos coactivos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3A6C815F-F6BB-1846-85AA-CBE101A886CA}"/>
              </a:ext>
            </a:extLst>
          </p:cNvPr>
          <p:cNvCxnSpPr/>
          <p:nvPr/>
        </p:nvCxnSpPr>
        <p:spPr>
          <a:xfrm>
            <a:off x="-9728" y="1102779"/>
            <a:ext cx="1101171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B1E432A7-E28F-854F-9494-B577CE572488}"/>
              </a:ext>
            </a:extLst>
          </p:cNvPr>
          <p:cNvSpPr/>
          <p:nvPr/>
        </p:nvSpPr>
        <p:spPr>
          <a:xfrm>
            <a:off x="122662" y="2251415"/>
            <a:ext cx="4415884" cy="22730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Se iniciaron </a:t>
            </a:r>
            <a:r>
              <a:rPr lang="es-EC" altLang="es-EC" b="1" dirty="0">
                <a:solidFill>
                  <a:schemeClr val="bg1"/>
                </a:solidFill>
                <a:ea typeface="Times New Roman" panose="02020603050405020304" pitchFamily="18" charset="0"/>
              </a:rPr>
              <a:t>16 </a:t>
            </a:r>
            <a:r>
              <a:rPr lang="es-EC" altLang="es-EC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procedimientos coactivos.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altLang="es-EC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9 terminados.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23 medidas cautelares </a:t>
            </a:r>
            <a:r>
              <a:rPr lang="es-EC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dictadas dentro de los procedimientos coactivos.</a:t>
            </a:r>
            <a:endParaRPr lang="es-EC" altLang="es-EC" b="1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31288"/>
              </p:ext>
            </p:extLst>
          </p:nvPr>
        </p:nvGraphicFramePr>
        <p:xfrm>
          <a:off x="7291717" y="2439740"/>
          <a:ext cx="4617786" cy="207329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822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5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1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Gestión de cobros sustanciados</a:t>
                      </a:r>
                      <a:r>
                        <a:rPr lang="es-EC" sz="16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2021</a:t>
                      </a:r>
                      <a:endParaRPr lang="es-EC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USD $</a:t>
                      </a:r>
                      <a:endParaRPr lang="es-EC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Monto solicitado a ser recaudado</a:t>
                      </a:r>
                      <a:endParaRPr lang="es-EC" sz="15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$ 3.711.368,10</a:t>
                      </a:r>
                      <a:endParaRPr lang="es-EC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Monto recaudado</a:t>
                      </a:r>
                      <a:endParaRPr lang="es-EC" sz="15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$ 88.399,62</a:t>
                      </a:r>
                      <a:endParaRPr lang="es-EC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Saldo por cobrar</a:t>
                      </a:r>
                      <a:endParaRPr lang="es-EC" sz="15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$ 3.622.968,48</a:t>
                      </a:r>
                      <a:endParaRPr lang="es-EC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7291717" y="4524418"/>
            <a:ext cx="3672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2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lang="es-EC" altLang="es-EC" sz="12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Dirección Nacional de Recaudación y Coactivas   </a:t>
            </a:r>
            <a:endParaRPr lang="es-EC" altLang="es-EC" sz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9A6DBB8-B2A8-2948-B258-F01B67DDF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45" y="2055346"/>
            <a:ext cx="2356026" cy="27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49226" y="1210309"/>
            <a:ext cx="2744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19595" y="1303873"/>
            <a:ext cx="4821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 Comisión abrió 45 expedientes: </a:t>
            </a:r>
          </a:p>
          <a:p>
            <a:pPr lvl="0" algn="just">
              <a:spcAft>
                <a:spcPts val="0"/>
              </a:spcAft>
            </a:pPr>
            <a:endParaRPr lang="es-EC" sz="20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por solicitudes de autorización de concentraciones económicas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 compromiso de cese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de medidas preventivas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por multa por incumplimiento de medidas correctivas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por recursos de reposición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por no entrega de información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por infracción a la Ley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0735" y="184781"/>
            <a:ext cx="917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accent5">
                    <a:lumMod val="75000"/>
                  </a:schemeClr>
                </a:solidFill>
              </a:rPr>
              <a:t>Comisión de Resolución de Primera Instancia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26C2FCE2-8603-C84B-BF06-BF2854C14FE5}"/>
              </a:ext>
            </a:extLst>
          </p:cNvPr>
          <p:cNvCxnSpPr/>
          <p:nvPr/>
        </p:nvCxnSpPr>
        <p:spPr>
          <a:xfrm>
            <a:off x="-9728" y="890906"/>
            <a:ext cx="1101171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CB06BAF9-50A4-AD40-9ED6-70FCFA5E948A}"/>
              </a:ext>
            </a:extLst>
          </p:cNvPr>
          <p:cNvSpPr/>
          <p:nvPr/>
        </p:nvSpPr>
        <p:spPr>
          <a:xfrm>
            <a:off x="8266483" y="2375975"/>
            <a:ext cx="3665321" cy="22730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 CRPI </a:t>
            </a:r>
            <a:r>
              <a:rPr lang="es-EC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expidió 8 resoluciones </a:t>
            </a:r>
            <a:r>
              <a:rPr lang="es-EC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sancionatorias o de aceptación de compromisos de cese, con multas o importes por $ 3.381.357,8 USD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C5D4574-0DCC-FC4C-97E6-93AFC3189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27" y="2172517"/>
            <a:ext cx="2582057" cy="27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49226" y="1210309"/>
            <a:ext cx="2744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275373" y="1165705"/>
            <a:ext cx="72395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Se ha fortalecido el relacionamiento internacional a través de la cooperación con la OCDE, en el Peer </a:t>
            </a:r>
            <a:r>
              <a:rPr lang="es-EC" dirty="0" err="1" smtClean="0">
                <a:solidFill>
                  <a:schemeClr val="accent5">
                    <a:lumMod val="75000"/>
                  </a:schemeClr>
                </a:solidFill>
              </a:rPr>
              <a:t>Review</a:t>
            </a: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C" dirty="0" smtClean="0">
                <a:solidFill>
                  <a:schemeClr val="accent5">
                    <a:lumMod val="75000"/>
                  </a:schemeClr>
                </a:solidFill>
              </a:rPr>
              <a:t>y </a:t>
            </a: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en el 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</a:rPr>
              <a:t>Foro Latinoamericano de Competencia y el Comité Regional de Competencia.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Participación en 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</a:rPr>
              <a:t>Foro Iberoamericano de </a:t>
            </a:r>
            <a:r>
              <a:rPr lang="es-EC" b="1" dirty="0" smtClean="0">
                <a:solidFill>
                  <a:schemeClr val="accent5">
                    <a:lumMod val="75000"/>
                  </a:schemeClr>
                </a:solidFill>
              </a:rPr>
              <a:t>Competencia</a:t>
            </a:r>
            <a:r>
              <a:rPr lang="es-EC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s-EC" dirty="0" smtClean="0">
                <a:solidFill>
                  <a:schemeClr val="accent5">
                    <a:lumMod val="75000"/>
                  </a:schemeClr>
                </a:solidFill>
              </a:rPr>
              <a:t>e </a:t>
            </a: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presentó la nueva metodología para el cálculo del importe de multas por infracciones a la LORCPM.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Participación activa en 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</a:rPr>
              <a:t>capacitaciones y talleres </a:t>
            </a: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sobre las mejores prácticas internacionales y los avances más relevantes en materia de competencia con el 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</a:rPr>
              <a:t>Centro Regional de Competencia </a:t>
            </a: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(CRC-INDECOPI).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Participación en el 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</a:rPr>
              <a:t>Bridging Project </a:t>
            </a: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con la 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</a:rPr>
              <a:t>Red Internacional de Competencia (ICN), </a:t>
            </a: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así como en la 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</a:rPr>
              <a:t>Conferencia de las Naciones Unidas sobre Comercio y Desarrollo – UNCTAD </a:t>
            </a: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y capacitaciones con agencias pares.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Coordinación con la CAN  en el proceso de reforma de la </a:t>
            </a:r>
            <a:r>
              <a:rPr lang="es-EC" dirty="0" smtClean="0">
                <a:solidFill>
                  <a:schemeClr val="accent5">
                    <a:lumMod val="75000"/>
                  </a:schemeClr>
                </a:solidFill>
              </a:rPr>
              <a:t>Decisión 608</a:t>
            </a:r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</a:rPr>
              <a:t>Ecuador </a:t>
            </a:r>
            <a:r>
              <a:rPr lang="es-EC" b="1" dirty="0" smtClean="0">
                <a:solidFill>
                  <a:schemeClr val="accent5">
                    <a:lumMod val="75000"/>
                  </a:schemeClr>
                </a:solidFill>
              </a:rPr>
              <a:t>ejerce la 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</a:rPr>
              <a:t>Presidencia Pro Tempore del organismo </a:t>
            </a:r>
            <a:r>
              <a:rPr lang="es-EC" b="1" dirty="0" smtClean="0">
                <a:solidFill>
                  <a:schemeClr val="accent5">
                    <a:lumMod val="75000"/>
                  </a:schemeClr>
                </a:solidFill>
              </a:rPr>
              <a:t>este </a:t>
            </a:r>
            <a:r>
              <a:rPr lang="es-EC" b="1" dirty="0">
                <a:solidFill>
                  <a:schemeClr val="accent5">
                    <a:lumMod val="75000"/>
                  </a:schemeClr>
                </a:solidFill>
              </a:rPr>
              <a:t>2022.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C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1887" y="138867"/>
            <a:ext cx="917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accent5">
                    <a:lumMod val="75000"/>
                  </a:schemeClr>
                </a:solidFill>
              </a:rPr>
              <a:t>Relaciones internacionales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1C8B6062-DC40-9F46-8E07-46AB05CD4E4D}"/>
              </a:ext>
            </a:extLst>
          </p:cNvPr>
          <p:cNvCxnSpPr/>
          <p:nvPr/>
        </p:nvCxnSpPr>
        <p:spPr>
          <a:xfrm>
            <a:off x="-9728" y="835151"/>
            <a:ext cx="1101171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F9C32F1-9552-A346-86F4-B017B099FB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13516" r="9214" b="12696"/>
          <a:stretch/>
        </p:blipFill>
        <p:spPr>
          <a:xfrm>
            <a:off x="546412" y="1628075"/>
            <a:ext cx="3401122" cy="311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49226" y="1210309"/>
            <a:ext cx="2744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2679" y="163156"/>
            <a:ext cx="917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5">
                    <a:lumMod val="75000"/>
                  </a:schemeClr>
                </a:solidFill>
              </a:rPr>
              <a:t>Gestión administrativa / operacional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56C77474-2C05-3144-B38F-1435A4B64DBA}"/>
              </a:ext>
            </a:extLst>
          </p:cNvPr>
          <p:cNvSpPr/>
          <p:nvPr/>
        </p:nvSpPr>
        <p:spPr>
          <a:xfrm>
            <a:off x="2869580" y="1220637"/>
            <a:ext cx="895443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Recaudación </a:t>
            </a:r>
            <a:r>
              <a:rPr lang="es-EC" sz="20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2021: </a:t>
            </a: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USD $ 798.925,85. 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100,00% de la recaudación presupuestada codificada para el Ejercicio Fiscal.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Participación para el ejercicio fiscal 2021 estuvo distribuido por: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Egresos de personal 86.06%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correspondiente a la masa salarial de los servidores y trabajadores de la SCPM y sus beneficios sociales.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Bienes y servicios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 un </a:t>
            </a: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12.97%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Otros gastos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corrientes con el </a:t>
            </a: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0.65%.</a:t>
            </a:r>
          </a:p>
          <a:p>
            <a:pPr marL="228600" algn="just">
              <a:spcAft>
                <a:spcPts val="0"/>
              </a:spcAft>
            </a:pP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ejecución presupuestaria de gastos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(devengado) de la SCPM, entre enero a diciembre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2021: </a:t>
            </a: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USD $ </a:t>
            </a:r>
            <a:r>
              <a:rPr lang="es-EC" sz="20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5.229.234,72.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Representa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 98,95%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 relación al codificado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final.</a:t>
            </a:r>
            <a:endParaRPr lang="es-EC" sz="14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20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38200" algn="l"/>
              </a:tabLst>
            </a:pP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realizaron 64 procesos de contratación </a:t>
            </a:r>
            <a:r>
              <a:rPr lang="es-EC" sz="20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pública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26 procesos están en ejecución, 3 desiertos y 35 finalizados. Durante el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2021,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finalizaron 2 procesos adicionales cuya contratación se dio en el 2020. </a:t>
            </a: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Los procesos en ejecución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suman </a:t>
            </a:r>
            <a:r>
              <a:rPr lang="es-EC" sz="20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USD </a:t>
            </a:r>
            <a:r>
              <a:rPr lang="es-EC" sz="20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525.890,96 sin incluir IVA.</a:t>
            </a:r>
            <a:endParaRPr lang="es-EC" sz="20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928062D7-E917-C643-8707-3E7B6EE49763}"/>
              </a:ext>
            </a:extLst>
          </p:cNvPr>
          <p:cNvCxnSpPr/>
          <p:nvPr/>
        </p:nvCxnSpPr>
        <p:spPr>
          <a:xfrm>
            <a:off x="-9728" y="835151"/>
            <a:ext cx="1101171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A6E6F26-A320-B349-8831-EB622DA8B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" y="1873404"/>
            <a:ext cx="2548478" cy="25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" y="0"/>
            <a:ext cx="12175367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04911" y="5718215"/>
            <a:ext cx="4558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3600" b="1" dirty="0">
                <a:solidFill>
                  <a:schemeClr val="bg1"/>
                </a:solidFill>
              </a:rPr>
              <a:t>Gracias</a:t>
            </a:r>
            <a:r>
              <a:rPr lang="es-EC" sz="3600" dirty="0">
                <a:solidFill>
                  <a:schemeClr val="bg1"/>
                </a:solidFill>
                <a:latin typeface="+mj-lt"/>
              </a:rPr>
              <a:t>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1710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49226" y="1210309"/>
            <a:ext cx="2744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75631" y="1552563"/>
            <a:ext cx="108770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C" sz="28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31 de marzo de 2021 </a:t>
            </a:r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 llevó a cabo la presentación del informe final de la revisión </a:t>
            </a:r>
            <a:r>
              <a:rPr lang="es-EC" sz="2400" dirty="0" err="1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interpares</a:t>
            </a:r>
            <a:r>
              <a:rPr lang="es-EC" sz="24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(Peer Review), que contiene conclusiones y recomendaciones referidas a: </a:t>
            </a:r>
          </a:p>
          <a:p>
            <a:pPr lvl="2" algn="just"/>
            <a:endParaRPr lang="es-EC" sz="24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Contexto institucional </a:t>
            </a:r>
          </a:p>
          <a:p>
            <a:pPr marL="2171700" lvl="4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Marco legal </a:t>
            </a:r>
          </a:p>
          <a:p>
            <a:pPr marL="2171700" lvl="4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Aspectos técnicos </a:t>
            </a:r>
          </a:p>
          <a:p>
            <a:pPr marL="2171700" lvl="4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Promoción </a:t>
            </a:r>
          </a:p>
          <a:p>
            <a:pPr marL="2171700" lvl="4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Cumplimiento, y  </a:t>
            </a:r>
          </a:p>
          <a:p>
            <a:pPr marL="2171700" lvl="4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Cooperación internacional.</a:t>
            </a:r>
            <a:r>
              <a:rPr lang="es-EC" sz="24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s-EC" sz="28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2DB320CD-2856-254C-B278-40FF38BCE88B}"/>
              </a:ext>
            </a:extLst>
          </p:cNvPr>
          <p:cNvCxnSpPr/>
          <p:nvPr/>
        </p:nvCxnSpPr>
        <p:spPr>
          <a:xfrm>
            <a:off x="-9728" y="924359"/>
            <a:ext cx="1101171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F59BDFE-4F5A-EF49-8E04-2E7A4849D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70" y="101475"/>
            <a:ext cx="6045200" cy="723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2160BA9-24BB-294F-B0F1-C61B0551BA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60" y="2576029"/>
            <a:ext cx="2671369" cy="26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3664F147-5ED2-8042-90AA-3C7BB952C914}"/>
              </a:ext>
            </a:extLst>
          </p:cNvPr>
          <p:cNvSpPr/>
          <p:nvPr/>
        </p:nvSpPr>
        <p:spPr>
          <a:xfrm>
            <a:off x="0" y="2509736"/>
            <a:ext cx="12192000" cy="20914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" name="Rectángulo 1"/>
          <p:cNvSpPr/>
          <p:nvPr/>
        </p:nvSpPr>
        <p:spPr>
          <a:xfrm>
            <a:off x="6749226" y="1210309"/>
            <a:ext cx="2744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16220" y="2860916"/>
            <a:ext cx="3182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C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reformó la </a:t>
            </a:r>
            <a:r>
              <a:rPr lang="es-EC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metodología para el cálculo de la tasa por análisis y estudio de las operaciones de concentración económica</a:t>
            </a:r>
            <a:r>
              <a:rPr lang="es-EC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140464" y="2603761"/>
            <a:ext cx="36823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reformó </a:t>
            </a:r>
            <a:r>
              <a:rPr lang="es-EC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EC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procedimiento de investigación y análisis de las operaciones de concentración económica notificadas y autorizadas en dos </a:t>
            </a:r>
            <a:r>
              <a:rPr lang="es-EC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fases</a:t>
            </a:r>
            <a:r>
              <a:rPr lang="es-EC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EC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3405" y="257947"/>
            <a:ext cx="3524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chemeClr val="accent5">
                    <a:lumMod val="75000"/>
                  </a:schemeClr>
                </a:solidFill>
              </a:rPr>
              <a:t>Reformas normativas  </a:t>
            </a:r>
            <a:endParaRPr lang="es-EC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17984898-1858-1340-B3D5-E5E0E4658BCE}"/>
              </a:ext>
            </a:extLst>
          </p:cNvPr>
          <p:cNvCxnSpPr/>
          <p:nvPr/>
        </p:nvCxnSpPr>
        <p:spPr>
          <a:xfrm>
            <a:off x="-9728" y="846302"/>
            <a:ext cx="1101171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5D79F1E-4453-6846-A097-73F371AA2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46" y="1448836"/>
            <a:ext cx="5699068" cy="40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FBDA5C8-5380-5A44-B39D-28D764D487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0"/>
          <a:stretch/>
        </p:blipFill>
        <p:spPr>
          <a:xfrm>
            <a:off x="-11151" y="-1"/>
            <a:ext cx="12192000" cy="68580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749226" y="1210309"/>
            <a:ext cx="2744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90443" y="266088"/>
            <a:ext cx="3593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2587" y="172029"/>
            <a:ext cx="9421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C" sz="32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Abogacía de la </a:t>
            </a:r>
            <a:r>
              <a:rPr lang="es-EC" sz="3200" b="1" dirty="0" smtClean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competencia</a:t>
            </a:r>
            <a:endParaRPr lang="es-EC" sz="3200" b="1" dirty="0">
              <a:solidFill>
                <a:schemeClr val="accent2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66343" y="15450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35BECCE-9428-9740-A045-B877F20A9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5830417"/>
            <a:ext cx="1909147" cy="91307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4FE2F03-0E21-804A-B9CB-1BC67BB08C23}"/>
              </a:ext>
            </a:extLst>
          </p:cNvPr>
          <p:cNvCxnSpPr/>
          <p:nvPr/>
        </p:nvCxnSpPr>
        <p:spPr>
          <a:xfrm>
            <a:off x="-9728" y="872155"/>
            <a:ext cx="1101171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A002E00B-A32C-7E43-BE48-369B661F5BAB}"/>
              </a:ext>
            </a:extLst>
          </p:cNvPr>
          <p:cNvSpPr/>
          <p:nvPr/>
        </p:nvSpPr>
        <p:spPr>
          <a:xfrm>
            <a:off x="8113403" y="1802619"/>
            <a:ext cx="2115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000" b="1" dirty="0">
                <a:solidFill>
                  <a:schemeClr val="accent2"/>
                </a:solidFill>
              </a:rPr>
              <a:t>Recomendaciones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324B9B3A-16D2-5B4A-9B9F-212BF75B0C1E}"/>
              </a:ext>
            </a:extLst>
          </p:cNvPr>
          <p:cNvSpPr/>
          <p:nvPr/>
        </p:nvSpPr>
        <p:spPr>
          <a:xfrm>
            <a:off x="1093833" y="1914364"/>
            <a:ext cx="4371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es-EC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publicaron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 estudios de mercado</a:t>
            </a:r>
            <a:r>
              <a:rPr lang="es-EC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en los sectores de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azúcar, lácteos, transporte aéreo, y prestación del servicio de diálisis.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C" sz="16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publicó </a:t>
            </a:r>
            <a:r>
              <a:rPr lang="es-EC" sz="16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informe especial </a:t>
            </a:r>
            <a:r>
              <a:rPr lang="es-EC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respecto de los principales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productos médicos comercializados durante la emergencia sanitaria.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C" sz="16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publicó </a:t>
            </a:r>
            <a:r>
              <a:rPr lang="es-EC" sz="16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informe de opinión de competencia </a:t>
            </a:r>
            <a:r>
              <a:rPr lang="es-EC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sobre el requerimiento de tener una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red mínima de estaciones de servicio para poder comercializar combustibles.</a:t>
            </a:r>
            <a:endParaRPr lang="es-EC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A47CAC8-DC0B-574B-91CD-AB7EF512F0BD}"/>
              </a:ext>
            </a:extLst>
          </p:cNvPr>
          <p:cNvSpPr/>
          <p:nvPr/>
        </p:nvSpPr>
        <p:spPr>
          <a:xfrm>
            <a:off x="8367142" y="3704512"/>
            <a:ext cx="1535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000" b="1" dirty="0">
                <a:solidFill>
                  <a:schemeClr val="accent2"/>
                </a:solidFill>
              </a:rPr>
              <a:t>Capacitación</a:t>
            </a:r>
          </a:p>
          <a:p>
            <a:pPr lvl="0"/>
            <a:r>
              <a:rPr lang="es-EC" sz="2000" b="1" dirty="0">
                <a:solidFill>
                  <a:schemeClr val="accent2"/>
                </a:solidFill>
              </a:rPr>
              <a:t>LORCPM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F7B214B1-486B-DE48-90BB-334B7740EEC4}"/>
              </a:ext>
            </a:extLst>
          </p:cNvPr>
          <p:cNvSpPr/>
          <p:nvPr/>
        </p:nvSpPr>
        <p:spPr>
          <a:xfrm>
            <a:off x="5635079" y="4598924"/>
            <a:ext cx="56945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C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realizaron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88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capacitaciones a nivel nacional </a:t>
            </a:r>
            <a:r>
              <a:rPr lang="es-EC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sobre la Ley Orgánica de Regulación y Control del Poder de Mercado </a:t>
            </a:r>
            <a:r>
              <a:rPr lang="es-EC" sz="16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la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participación de 3.351</a:t>
            </a:r>
            <a:r>
              <a:rPr lang="es-EC" sz="16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personas </a:t>
            </a:r>
            <a:r>
              <a:rPr lang="es-EC" sz="16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600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estudiantes </a:t>
            </a:r>
            <a:r>
              <a:rPr lang="es-EC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universitarios, servidores públicos y operadores económicos).</a:t>
            </a:r>
            <a:r>
              <a:rPr lang="es-EC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es-EC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02AF8CB5-7CB2-7A47-B9E3-1D105F53C622}"/>
              </a:ext>
            </a:extLst>
          </p:cNvPr>
          <p:cNvSpPr/>
          <p:nvPr/>
        </p:nvSpPr>
        <p:spPr>
          <a:xfrm>
            <a:off x="5668532" y="2488600"/>
            <a:ext cx="5694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C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han emitido </a:t>
            </a: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 recomendaciones</a:t>
            </a:r>
            <a:r>
              <a:rPr lang="es-EC" sz="1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con base en los resultados de los estudios de mercado o informes especiales.</a:t>
            </a:r>
            <a:endParaRPr lang="es-EC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A69284CB-F57E-FA4D-BAD3-4F883FDB1A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" y="2644493"/>
            <a:ext cx="1493376" cy="173353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97170461-DA7D-784F-90EA-B392CC84CE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91" y="3369063"/>
            <a:ext cx="1174464" cy="136333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CC6B58EB-34B3-3F4E-8760-1D3928A3A1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01" y="1277043"/>
            <a:ext cx="1050472" cy="1219407"/>
          </a:xfrm>
          <a:prstGeom prst="rect">
            <a:avLst/>
          </a:prstGeom>
        </p:spPr>
      </p:pic>
      <p:cxnSp>
        <p:nvCxnSpPr>
          <p:cNvPr id="29" name="Conector recto 28">
            <a:extLst>
              <a:ext uri="{FF2B5EF4-FFF2-40B4-BE49-F238E27FC236}">
                <a16:creationId xmlns="" xmlns:a16="http://schemas.microsoft.com/office/drawing/2014/main" id="{8C23E131-F963-6148-9880-CEECDAA1FC8B}"/>
              </a:ext>
            </a:extLst>
          </p:cNvPr>
          <p:cNvCxnSpPr>
            <a:cxnSpLocks/>
          </p:cNvCxnSpPr>
          <p:nvPr/>
        </p:nvCxnSpPr>
        <p:spPr>
          <a:xfrm>
            <a:off x="5798634" y="868975"/>
            <a:ext cx="0" cy="49614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4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CFE574D-2234-3C4C-BDAA-F91F933AA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0"/>
          <a:stretch/>
        </p:blipFill>
        <p:spPr>
          <a:xfrm>
            <a:off x="-11151" y="-1"/>
            <a:ext cx="12192000" cy="68580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749226" y="1210309"/>
            <a:ext cx="2744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6144" y="176525"/>
            <a:ext cx="198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accent5">
                    <a:lumMod val="75000"/>
                  </a:schemeClr>
                </a:solidFill>
              </a:rPr>
              <a:t>Guías SCPM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CE96AD6-2FEF-794D-BDF2-E716D638ED68}"/>
              </a:ext>
            </a:extLst>
          </p:cNvPr>
          <p:cNvSpPr/>
          <p:nvPr/>
        </p:nvSpPr>
        <p:spPr>
          <a:xfrm>
            <a:off x="260196" y="914015"/>
            <a:ext cx="10902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chemeClr val="accent5">
                    <a:lumMod val="75000"/>
                  </a:schemeClr>
                </a:solidFill>
              </a:rPr>
              <a:t>Se elaboraron 3 guías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</a:rPr>
              <a:t>que coadyuvan a mejorar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</a:rPr>
              <a:t>el análisis del régimen de competencia: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2833C3A-1E29-A741-816C-48DEBECC7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6" y="1341379"/>
            <a:ext cx="4057088" cy="47095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2532421-E974-7B48-BC3F-49F26A459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89" y="1443463"/>
            <a:ext cx="3560569" cy="45854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AF69DE5-6748-7445-A89D-ADB143319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75" y="1353426"/>
            <a:ext cx="4057089" cy="470954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FC476EDF-229E-6F49-8DF8-F2AFCEAEB8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9" y="6075426"/>
            <a:ext cx="1375133" cy="599068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="" xmlns:a16="http://schemas.microsoft.com/office/drawing/2014/main" id="{69758556-D218-204C-AEE0-37D665D02925}"/>
              </a:ext>
            </a:extLst>
          </p:cNvPr>
          <p:cNvCxnSpPr/>
          <p:nvPr/>
        </p:nvCxnSpPr>
        <p:spPr>
          <a:xfrm>
            <a:off x="-9728" y="846302"/>
            <a:ext cx="1101171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4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49226" y="1210309"/>
            <a:ext cx="2744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7108400"/>
              </p:ext>
            </p:extLst>
          </p:nvPr>
        </p:nvGraphicFramePr>
        <p:xfrm>
          <a:off x="-1145947" y="1089211"/>
          <a:ext cx="8490329" cy="479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172523" y="209325"/>
            <a:ext cx="10851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62175" algn="l"/>
              </a:tabLst>
              <a:defRPr lang="en-US" sz="1600" b="0" i="0" u="none" strike="noStrike" kern="1200" spc="0" baseline="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+mn-cs"/>
              </a:defRPr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Casos relacionados a operaciones de concentración económica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82BF7A4-B9EA-4A4A-A5E3-C373F4BD6143}"/>
              </a:ext>
            </a:extLst>
          </p:cNvPr>
          <p:cNvSpPr/>
          <p:nvPr/>
        </p:nvSpPr>
        <p:spPr>
          <a:xfrm>
            <a:off x="8242007" y="2265202"/>
            <a:ext cx="2973985" cy="24416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tabLst>
                <a:tab pos="2162175" algn="l"/>
              </a:tabLst>
            </a:pPr>
            <a:r>
              <a:rPr lang="es-EC" sz="2000" b="1" dirty="0">
                <a:ea typeface="Times New Roman" panose="02020603050405020304" pitchFamily="18" charset="0"/>
              </a:rPr>
              <a:t>Se han analizado </a:t>
            </a:r>
            <a:r>
              <a:rPr lang="es-EC" sz="2000" b="1" dirty="0" smtClean="0">
                <a:ea typeface="Times New Roman" panose="02020603050405020304" pitchFamily="18" charset="0"/>
              </a:rPr>
              <a:t>32 </a:t>
            </a:r>
            <a:r>
              <a:rPr lang="es-EC" sz="2000" b="1" dirty="0">
                <a:ea typeface="Times New Roman" panose="02020603050405020304" pitchFamily="18" charset="0"/>
              </a:rPr>
              <a:t>casos</a:t>
            </a:r>
            <a:r>
              <a:rPr lang="es-EC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 relacionados a operaciones de concentración </a:t>
            </a:r>
            <a:r>
              <a:rPr lang="es-EC" sz="20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económica.</a:t>
            </a:r>
            <a:endParaRPr lang="es-EC" sz="20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6CC02766-4020-8F4E-87F7-869CE7596C1E}"/>
              </a:ext>
            </a:extLst>
          </p:cNvPr>
          <p:cNvCxnSpPr/>
          <p:nvPr/>
        </p:nvCxnSpPr>
        <p:spPr>
          <a:xfrm>
            <a:off x="-9728" y="846302"/>
            <a:ext cx="1101171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1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49226" y="1210309"/>
            <a:ext cx="2744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74118703"/>
              </p:ext>
            </p:extLst>
          </p:nvPr>
        </p:nvGraphicFramePr>
        <p:xfrm>
          <a:off x="-1862128" y="1448836"/>
          <a:ext cx="8885788" cy="408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153068" y="425545"/>
            <a:ext cx="11539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62175" algn="l"/>
              </a:tabLst>
              <a:defRPr lang="en-US" sz="1600" b="0" i="0" u="none" strike="noStrike" kern="1200" spc="0" baseline="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+mn-cs"/>
              </a:defRPr>
            </a:pPr>
            <a:r>
              <a:rPr lang="en-US" sz="2800" b="1" dirty="0">
                <a:solidFill>
                  <a:srgbClr val="FFA100"/>
                </a:solidFill>
                <a:ea typeface="Times New Roman" panose="02020603050405020304" pitchFamily="18" charset="0"/>
              </a:rPr>
              <a:t>Casos sustanciados de investigaciones sobre acuerdos y prácticas restrictivas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21BC1591-DA34-5F41-8E2D-34B7EDAA5949}"/>
              </a:ext>
            </a:extLst>
          </p:cNvPr>
          <p:cNvSpPr/>
          <p:nvPr/>
        </p:nvSpPr>
        <p:spPr>
          <a:xfrm>
            <a:off x="8563583" y="2271115"/>
            <a:ext cx="3628417" cy="24416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tabLst>
                <a:tab pos="2162175" algn="l"/>
              </a:tabLst>
            </a:pPr>
            <a:r>
              <a:rPr lang="es-EC" dirty="0">
                <a:solidFill>
                  <a:schemeClr val="bg1"/>
                </a:solidFill>
                <a:ea typeface="Times New Roman" panose="02020603050405020304" pitchFamily="18" charset="0"/>
              </a:rPr>
              <a:t>En el año 2021, </a:t>
            </a:r>
            <a:r>
              <a:rPr lang="es-EC" b="1" dirty="0">
                <a:solidFill>
                  <a:schemeClr val="bg1"/>
                </a:solidFill>
                <a:ea typeface="Times New Roman" panose="02020603050405020304" pitchFamily="18" charset="0"/>
              </a:rPr>
              <a:t>se sustanciaron 20 expedientes</a:t>
            </a:r>
            <a:r>
              <a:rPr lang="es-EC" dirty="0">
                <a:solidFill>
                  <a:schemeClr val="bg1"/>
                </a:solidFill>
                <a:ea typeface="Times New Roman" panose="02020603050405020304" pitchFamily="18" charset="0"/>
              </a:rPr>
              <a:t> de investigación respecto de acuerdos y prácticas restrictivas.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FC101DD8-A4EA-4240-9C63-DE873B2B7CEA}"/>
              </a:ext>
            </a:extLst>
          </p:cNvPr>
          <p:cNvCxnSpPr/>
          <p:nvPr/>
        </p:nvCxnSpPr>
        <p:spPr>
          <a:xfrm>
            <a:off x="0" y="1147862"/>
            <a:ext cx="1101171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0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49226" y="1210309"/>
            <a:ext cx="2744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329372886"/>
              </p:ext>
            </p:extLst>
          </p:nvPr>
        </p:nvGraphicFramePr>
        <p:xfrm>
          <a:off x="567237" y="1210309"/>
          <a:ext cx="10921128" cy="559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243503" y="136118"/>
            <a:ext cx="10851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62175" algn="l"/>
              </a:tabLst>
              <a:defRPr lang="en-US" sz="1600" b="0" i="0" u="none" strike="noStrike" kern="1200" spc="0" baseline="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+mn-cs"/>
              </a:defRPr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Casos investigados por presunta conducta desleal y/o falseamiento del régimen de competencia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76C4CF93-A8CA-5A42-8F40-423D9389A3D2}"/>
              </a:ext>
            </a:extLst>
          </p:cNvPr>
          <p:cNvSpPr/>
          <p:nvPr/>
        </p:nvSpPr>
        <p:spPr>
          <a:xfrm>
            <a:off x="0" y="2286000"/>
            <a:ext cx="3628417" cy="24416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1"/>
                </a:solidFill>
                <a:ea typeface="Times New Roman" panose="02020603050405020304" pitchFamily="18" charset="0"/>
              </a:rPr>
              <a:t>Se </a:t>
            </a:r>
            <a:r>
              <a:rPr lang="es-EC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investigaron </a:t>
            </a:r>
            <a:r>
              <a:rPr lang="es-EC" b="1" dirty="0">
                <a:solidFill>
                  <a:schemeClr val="bg1"/>
                </a:solidFill>
                <a:ea typeface="Times New Roman" panose="02020603050405020304" pitchFamily="18" charset="0"/>
              </a:rPr>
              <a:t>25 casos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por presunta conducta desleal y/o falseamiento del régimen de competencia.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E733257F-0179-C44E-AB1D-649AB33864AF}"/>
              </a:ext>
            </a:extLst>
          </p:cNvPr>
          <p:cNvCxnSpPr/>
          <p:nvPr/>
        </p:nvCxnSpPr>
        <p:spPr>
          <a:xfrm>
            <a:off x="0" y="1147862"/>
            <a:ext cx="11011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49226" y="1210309"/>
            <a:ext cx="2744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784904484"/>
              </p:ext>
            </p:extLst>
          </p:nvPr>
        </p:nvGraphicFramePr>
        <p:xfrm>
          <a:off x="-1772281" y="1210309"/>
          <a:ext cx="8941566" cy="479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128766" y="189770"/>
            <a:ext cx="10851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62175" algn="l"/>
              </a:tabLst>
              <a:defRPr lang="en-US" sz="1600" b="0" i="0" u="none" strike="noStrike" kern="1200" spc="0" baseline="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+mn-cs"/>
              </a:defRPr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Casos sustanciados de investigaciones sobre abuso del poder de mercado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3B4A2725-C32B-CA4E-B58E-EECC5F84CDA8}"/>
              </a:ext>
            </a:extLst>
          </p:cNvPr>
          <p:cNvCxnSpPr/>
          <p:nvPr/>
        </p:nvCxnSpPr>
        <p:spPr>
          <a:xfrm>
            <a:off x="-9728" y="846302"/>
            <a:ext cx="110117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56B341F1-0114-D446-99FD-59FAB839985B}"/>
              </a:ext>
            </a:extLst>
          </p:cNvPr>
          <p:cNvSpPr/>
          <p:nvPr/>
        </p:nvSpPr>
        <p:spPr>
          <a:xfrm>
            <a:off x="7542179" y="2485123"/>
            <a:ext cx="3628417" cy="2441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  <a:tabLst>
                <a:tab pos="2162175" algn="l"/>
              </a:tabLst>
            </a:pPr>
            <a:r>
              <a:rPr lang="es-EC" sz="2000" b="1" dirty="0">
                <a:ea typeface="Times New Roman" panose="02020603050405020304" pitchFamily="18" charset="0"/>
              </a:rPr>
              <a:t>Se sustanciaron 25 expedientes </a:t>
            </a:r>
            <a:r>
              <a:rPr lang="es-EC" dirty="0">
                <a:latin typeface="Calibri Light" panose="020F0302020204030204" pitchFamily="34" charset="0"/>
                <a:ea typeface="Times New Roman" panose="02020603050405020304" pitchFamily="18" charset="0"/>
              </a:rPr>
              <a:t>de investigación por abuso </a:t>
            </a:r>
            <a:r>
              <a:rPr lang="es-EC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del </a:t>
            </a:r>
            <a:r>
              <a:rPr lang="es-EC" dirty="0">
                <a:latin typeface="Calibri Light" panose="020F0302020204030204" pitchFamily="34" charset="0"/>
                <a:ea typeface="Times New Roman" panose="02020603050405020304" pitchFamily="18" charset="0"/>
              </a:rPr>
              <a:t>poder de mercado, de este total, 16 </a:t>
            </a:r>
            <a:r>
              <a:rPr lang="es-EC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expedientes </a:t>
            </a:r>
            <a:r>
              <a:rPr lang="es-EC" dirty="0">
                <a:latin typeface="Calibri Light" panose="020F0302020204030204" pitchFamily="34" charset="0"/>
                <a:ea typeface="Times New Roman" panose="02020603050405020304" pitchFamily="18" charset="0"/>
              </a:rPr>
              <a:t>iniciaron en el año 2021.</a:t>
            </a:r>
          </a:p>
        </p:txBody>
      </p:sp>
    </p:spTree>
    <p:extLst>
      <p:ext uri="{BB962C8B-B14F-4D97-AF65-F5344CB8AC3E}">
        <p14:creationId xmlns:p14="http://schemas.microsoft.com/office/powerpoint/2010/main" val="29596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38111</TotalTime>
  <Words>2051</Words>
  <Application>Microsoft Office PowerPoint</Application>
  <PresentationFormat>Panorámica</PresentationFormat>
  <Paragraphs>153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Eventos SCPM</dc:creator>
  <cp:lastModifiedBy>Anahi Muñoz</cp:lastModifiedBy>
  <cp:revision>449</cp:revision>
  <cp:lastPrinted>2021-11-18T15:46:10Z</cp:lastPrinted>
  <dcterms:created xsi:type="dcterms:W3CDTF">2019-10-04T16:17:52Z</dcterms:created>
  <dcterms:modified xsi:type="dcterms:W3CDTF">2022-03-28T21:36:22Z</dcterms:modified>
</cp:coreProperties>
</file>